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nsam" charset="1" panose="00000500000000000000"/>
      <p:regular r:id="rId29"/>
    </p:embeddedFont>
    <p:embeddedFont>
      <p:font typeface="29LT Riwaya" charset="1" panose="00000500000000000000"/>
      <p:regular r:id="rId30"/>
    </p:embeddedFont>
    <p:embeddedFont>
      <p:font typeface="29LT Riwaya Bold" charset="1" panose="00000800000000000000"/>
      <p:regular r:id="rId31"/>
    </p:embeddedFont>
    <p:embeddedFont>
      <p:font typeface="Fahkwang Extra-Light" charset="1" panose="00000300000000000000"/>
      <p:regular r:id="rId32"/>
    </p:embeddedFont>
    <p:embeddedFont>
      <p:font typeface="Fahkwang" charset="1" panose="00000500000000000000"/>
      <p:regular r:id="rId33"/>
    </p:embeddedFont>
    <p:embeddedFont>
      <p:font typeface="Fahkwang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6.jpeg" Type="http://schemas.openxmlformats.org/officeDocument/2006/relationships/image"/><Relationship Id="rId12" Target="../media/image17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universal-robots.com/br/blog/mrp-manufacturing-resource-planning-o-que-%C3%A9-e-como-aplic%C3%A1-lo/" TargetMode="External" Type="http://schemas.openxmlformats.org/officeDocument/2006/relationships/hyperlink"/><Relationship Id="rId11" Target="https://www.aloee.it/blog/mrp-ii" TargetMode="External" Type="http://schemas.openxmlformats.org/officeDocument/2006/relationships/hyperlink"/><Relationship Id="rId12" Target="https://www.sankhya.com.br/blog/mrp-o-que-e-como-eles-ajudam-alocacao-de-recursos/" TargetMode="External" Type="http://schemas.openxmlformats.org/officeDocument/2006/relationships/hyperlink"/><Relationship Id="rId13" Target="../media/image7.png" Type="http://schemas.openxmlformats.org/officeDocument/2006/relationships/image"/><Relationship Id="rId14" Target="https://ciriusquality.com.br/o-que-e-mrp-etapas-e-exemplos-de-aplicacao/" TargetMode="External" Type="http://schemas.openxmlformats.org/officeDocument/2006/relationships/hyperlink"/><Relationship Id="rId15" Target="../media/image9.png" Type="http://schemas.openxmlformats.org/officeDocument/2006/relationships/image"/><Relationship Id="rId16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https://www.qconcursos.com/questoes-de-concursos/questoes/e577d14c-cc" TargetMode="External" Type="http://schemas.openxmlformats.org/officeDocument/2006/relationships/hyperlink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https://www.passeidireto.com/arquivo/17612923/planejamento-e-controle-da-producao-integrado-a-lo-6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5306306" y="4548392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2981694" y="4548392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989984" y="5502934"/>
            <a:ext cx="2308032" cy="0"/>
          </a:xfrm>
          <a:prstGeom prst="line">
            <a:avLst/>
          </a:prstGeom>
          <a:ln cap="flat" w="38100">
            <a:solidFill>
              <a:srgbClr val="CFA0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55266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8547" y="3555041"/>
            <a:ext cx="15430907" cy="19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05"/>
              </a:lnSpc>
            </a:pPr>
            <a:r>
              <a:rPr lang="en-US" sz="13550" spc="-392">
                <a:solidFill>
                  <a:srgbClr val="000000"/>
                </a:solidFill>
                <a:latin typeface="Ansam"/>
              </a:rPr>
              <a:t>Lotus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92872" y="6255802"/>
            <a:ext cx="5902256" cy="23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Eric Nassif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Henrique Trindade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Lisandra Santos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Marcos Lucas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Nathália Fonseca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2872" y="2303286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Profº Rodrigo Elias Pereira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2872" y="9471157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São José dos Campos - 2024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6915" y="213177"/>
            <a:ext cx="1810981" cy="2311840"/>
            <a:chOff x="0" y="0"/>
            <a:chExt cx="2414641" cy="30824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90749" cy="1361941"/>
            <a:chOff x="0" y="0"/>
            <a:chExt cx="2236247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247" cy="358700"/>
            </a:xfrm>
            <a:custGeom>
              <a:avLst/>
              <a:gdLst/>
              <a:ahLst/>
              <a:cxnLst/>
              <a:rect r="r" b="b" t="t" l="l"/>
              <a:pathLst>
                <a:path h="358700" w="2236247">
                  <a:moveTo>
                    <a:pt x="46502" y="0"/>
                  </a:moveTo>
                  <a:lnTo>
                    <a:pt x="2189745" y="0"/>
                  </a:lnTo>
                  <a:cubicBezTo>
                    <a:pt x="2215427" y="0"/>
                    <a:pt x="2236247" y="20820"/>
                    <a:pt x="2236247" y="46502"/>
                  </a:cubicBezTo>
                  <a:lnTo>
                    <a:pt x="2236247" y="312198"/>
                  </a:lnTo>
                  <a:cubicBezTo>
                    <a:pt x="2236247" y="324531"/>
                    <a:pt x="2231348" y="336359"/>
                    <a:pt x="2222627" y="345080"/>
                  </a:cubicBezTo>
                  <a:cubicBezTo>
                    <a:pt x="2213906" y="353801"/>
                    <a:pt x="2202078" y="358700"/>
                    <a:pt x="2189745" y="358700"/>
                  </a:cubicBezTo>
                  <a:lnTo>
                    <a:pt x="46502" y="358700"/>
                  </a:lnTo>
                  <a:cubicBezTo>
                    <a:pt x="20820" y="358700"/>
                    <a:pt x="0" y="337881"/>
                    <a:pt x="0" y="312198"/>
                  </a:cubicBezTo>
                  <a:lnTo>
                    <a:pt x="0" y="46502"/>
                  </a:lnTo>
                  <a:cubicBezTo>
                    <a:pt x="0" y="20820"/>
                    <a:pt x="20820" y="0"/>
                    <a:pt x="4650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36247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949957" indent="-474979" lvl="1">
                <a:lnSpc>
                  <a:spcPts val="6159"/>
                </a:lnSpc>
                <a:buAutoNum type="arabicPeriod" startAt="1"/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Análise Inicial e Preparação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57669" y="3812184"/>
            <a:ext cx="7725130" cy="5814916"/>
          </a:xfrm>
          <a:custGeom>
            <a:avLst/>
            <a:gdLst/>
            <a:ahLst/>
            <a:cxnLst/>
            <a:rect r="r" b="b" t="t" l="l"/>
            <a:pathLst>
              <a:path h="5814916" w="7725130">
                <a:moveTo>
                  <a:pt x="0" y="0"/>
                </a:moveTo>
                <a:lnTo>
                  <a:pt x="7725130" y="0"/>
                </a:lnTo>
                <a:lnTo>
                  <a:pt x="7725130" y="5814916"/>
                </a:lnTo>
                <a:lnTo>
                  <a:pt x="0" y="58149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5158" y="3553539"/>
            <a:ext cx="8736309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Treinamento e Capacitação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Treinar a equipe sobre os conceitos e funcionalidades do MRP II.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Capacitar os funcionários para usar o sistema de forma eficaz.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2. Configuração do Sistema MRP II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89190" y="3154528"/>
            <a:ext cx="12709621" cy="60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Entrada de Dados Mestre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BOM (Bill of Materials):</a:t>
            </a:r>
            <a:r>
              <a:rPr lang="en-US" sz="2913" spc="-84">
                <a:solidFill>
                  <a:srgbClr val="000000"/>
                </a:solidFill>
                <a:latin typeface="Fahkwang"/>
              </a:rPr>
              <a:t> Estrutura detalhada de cada produto, incluindo todos os componentes e subcomponentes dos filtros.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Roteiros de Produção:</a:t>
            </a:r>
            <a:r>
              <a:rPr lang="en-US" sz="2913" spc="-84">
                <a:solidFill>
                  <a:srgbClr val="000000"/>
                </a:solidFill>
                <a:latin typeface="Fahkwang"/>
              </a:rPr>
              <a:t> Sequência de operações necessárias para fabricar os filtros, incluindo tempo de operação e recursos necessários.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Dados de Inventário:</a:t>
            </a:r>
            <a:r>
              <a:rPr lang="en-US" sz="2913" spc="-84">
                <a:solidFill>
                  <a:srgbClr val="000000"/>
                </a:solidFill>
                <a:latin typeface="Fahkwang"/>
              </a:rPr>
              <a:t> Quantidades em estoque de matérias-primas, componentes e produtos acabados.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Capacidade de Produção:</a:t>
            </a:r>
            <a:r>
              <a:rPr lang="en-US" sz="2913" spc="-84">
                <a:solidFill>
                  <a:srgbClr val="000000"/>
                </a:solidFill>
                <a:latin typeface="Fahkwang"/>
              </a:rPr>
              <a:t> Capacidade das máquinas e disponibilidade de mão de obra.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2. Configuração do Sistema MRP II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2056" y="3353535"/>
            <a:ext cx="11566613" cy="360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Previsão de Demanda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Coletar dados históricos de vendas e usar técnicas de previsão para estimar a demanda futura de filtros de ar-condicionado.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Ajustar previsões com base em fatores de mercado, tendências e pedidos confirmados.</a:t>
            </a:r>
          </a:p>
          <a:p>
            <a:pPr algn="just">
              <a:lnSpc>
                <a:spcPts val="320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87719" y="5326769"/>
            <a:ext cx="6160607" cy="4960231"/>
          </a:xfrm>
          <a:custGeom>
            <a:avLst/>
            <a:gdLst/>
            <a:ahLst/>
            <a:cxnLst/>
            <a:rect r="r" b="b" t="t" l="l"/>
            <a:pathLst>
              <a:path h="4960231" w="6160607">
                <a:moveTo>
                  <a:pt x="0" y="0"/>
                </a:moveTo>
                <a:lnTo>
                  <a:pt x="6160606" y="0"/>
                </a:lnTo>
                <a:lnTo>
                  <a:pt x="6160606" y="4960231"/>
                </a:lnTo>
                <a:lnTo>
                  <a:pt x="0" y="4960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3. Planejamento e Programação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2056" y="3353535"/>
            <a:ext cx="11566613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Planejamento de Materiais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Gerar planos de necessidades de materiais com base nas previsões de demanda e na BOM.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Determinar as quantidades e datas de necessidade de matérias-primas e componentes.</a:t>
            </a:r>
          </a:p>
          <a:p>
            <a:pPr algn="just">
              <a:lnSpc>
                <a:spcPts val="320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07317" y="4361045"/>
            <a:ext cx="6504890" cy="5925955"/>
          </a:xfrm>
          <a:custGeom>
            <a:avLst/>
            <a:gdLst/>
            <a:ahLst/>
            <a:cxnLst/>
            <a:rect r="r" b="b" t="t" l="l"/>
            <a:pathLst>
              <a:path h="5925955" w="6504890">
                <a:moveTo>
                  <a:pt x="0" y="0"/>
                </a:moveTo>
                <a:lnTo>
                  <a:pt x="6504890" y="0"/>
                </a:lnTo>
                <a:lnTo>
                  <a:pt x="6504890" y="5925955"/>
                </a:lnTo>
                <a:lnTo>
                  <a:pt x="0" y="5925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3. Planejamento e Programação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67346" y="4326678"/>
            <a:ext cx="7220654" cy="5960322"/>
          </a:xfrm>
          <a:custGeom>
            <a:avLst/>
            <a:gdLst/>
            <a:ahLst/>
            <a:cxnLst/>
            <a:rect r="r" b="b" t="t" l="l"/>
            <a:pathLst>
              <a:path h="5960322" w="7220654">
                <a:moveTo>
                  <a:pt x="0" y="0"/>
                </a:moveTo>
                <a:lnTo>
                  <a:pt x="7220654" y="0"/>
                </a:lnTo>
                <a:lnTo>
                  <a:pt x="7220654" y="5960322"/>
                </a:lnTo>
                <a:lnTo>
                  <a:pt x="0" y="596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52056" y="3353535"/>
            <a:ext cx="9464830" cy="360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Planejamento de Capacidade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Analisar a carga de trabalho das máquinas e da mão de obra.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Ajustar o plano de produção para garantir que a capacidade disponível seja suficiente para atender à demanda.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4. Execução e Controle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872793" y="6162024"/>
            <a:ext cx="4149046" cy="4114800"/>
          </a:xfrm>
          <a:custGeom>
            <a:avLst/>
            <a:gdLst/>
            <a:ahLst/>
            <a:cxnLst/>
            <a:rect r="r" b="b" t="t" l="l"/>
            <a:pathLst>
              <a:path h="4114800" w="4149046">
                <a:moveTo>
                  <a:pt x="0" y="0"/>
                </a:moveTo>
                <a:lnTo>
                  <a:pt x="4149046" y="0"/>
                </a:lnTo>
                <a:lnTo>
                  <a:pt x="4149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88511" y="5379059"/>
            <a:ext cx="5999489" cy="4897765"/>
          </a:xfrm>
          <a:custGeom>
            <a:avLst/>
            <a:gdLst/>
            <a:ahLst/>
            <a:cxnLst/>
            <a:rect r="r" b="b" t="t" l="l"/>
            <a:pathLst>
              <a:path h="4897765" w="5999489">
                <a:moveTo>
                  <a:pt x="0" y="0"/>
                </a:moveTo>
                <a:lnTo>
                  <a:pt x="5999489" y="0"/>
                </a:lnTo>
                <a:lnTo>
                  <a:pt x="5999489" y="4897765"/>
                </a:lnTo>
                <a:lnTo>
                  <a:pt x="0" y="4897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52056" y="3353535"/>
            <a:ext cx="9464830" cy="280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Emissão de Ordens de Produção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Gerar e liberar ordens de produção para a fábrica.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Monitorar o progresso da produção em relação ao plano.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4. Execução e Controle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12045" y="3927835"/>
            <a:ext cx="6803616" cy="5823895"/>
          </a:xfrm>
          <a:custGeom>
            <a:avLst/>
            <a:gdLst/>
            <a:ahLst/>
            <a:cxnLst/>
            <a:rect r="r" b="b" t="t" l="l"/>
            <a:pathLst>
              <a:path h="5823895" w="6803616">
                <a:moveTo>
                  <a:pt x="0" y="0"/>
                </a:moveTo>
                <a:lnTo>
                  <a:pt x="6803616" y="0"/>
                </a:lnTo>
                <a:lnTo>
                  <a:pt x="6803616" y="5823895"/>
                </a:lnTo>
                <a:lnTo>
                  <a:pt x="0" y="5823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367" t="-899" r="-8412" b="-229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271891"/>
            <a:ext cx="9111042" cy="360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Controle de Estoques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Acompanhar níveis de estoque e ajustar ordens de compra e produção conforme necessário.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Implementar políticas de inventário, como o estoque de segurança, para lidar com incertezas na demanda ou no fornecimento.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296479"/>
            <a:ext cx="9688186" cy="1361941"/>
            <a:chOff x="0" y="0"/>
            <a:chExt cx="2551621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1621" cy="358700"/>
            </a:xfrm>
            <a:custGeom>
              <a:avLst/>
              <a:gdLst/>
              <a:ahLst/>
              <a:cxnLst/>
              <a:rect r="r" b="b" t="t" l="l"/>
              <a:pathLst>
                <a:path h="358700" w="2551621">
                  <a:moveTo>
                    <a:pt x="40755" y="0"/>
                  </a:moveTo>
                  <a:lnTo>
                    <a:pt x="2510867" y="0"/>
                  </a:lnTo>
                  <a:cubicBezTo>
                    <a:pt x="2521675" y="0"/>
                    <a:pt x="2532041" y="4294"/>
                    <a:pt x="2539684" y="11937"/>
                  </a:cubicBezTo>
                  <a:cubicBezTo>
                    <a:pt x="2547327" y="19580"/>
                    <a:pt x="2551621" y="29946"/>
                    <a:pt x="2551621" y="40755"/>
                  </a:cubicBezTo>
                  <a:lnTo>
                    <a:pt x="2551621" y="317946"/>
                  </a:lnTo>
                  <a:cubicBezTo>
                    <a:pt x="2551621" y="328755"/>
                    <a:pt x="2547327" y="339121"/>
                    <a:pt x="2539684" y="346764"/>
                  </a:cubicBezTo>
                  <a:cubicBezTo>
                    <a:pt x="2532041" y="354407"/>
                    <a:pt x="2521675" y="358700"/>
                    <a:pt x="2510867" y="358700"/>
                  </a:cubicBezTo>
                  <a:lnTo>
                    <a:pt x="40755" y="358700"/>
                  </a:lnTo>
                  <a:cubicBezTo>
                    <a:pt x="29946" y="358700"/>
                    <a:pt x="19580" y="354407"/>
                    <a:pt x="11937" y="346764"/>
                  </a:cubicBezTo>
                  <a:cubicBezTo>
                    <a:pt x="4294" y="339121"/>
                    <a:pt x="0" y="328755"/>
                    <a:pt x="0" y="317946"/>
                  </a:cubicBezTo>
                  <a:lnTo>
                    <a:pt x="0" y="40755"/>
                  </a:lnTo>
                  <a:cubicBezTo>
                    <a:pt x="0" y="29946"/>
                    <a:pt x="4294" y="19580"/>
                    <a:pt x="11937" y="11937"/>
                  </a:cubicBezTo>
                  <a:cubicBezTo>
                    <a:pt x="19580" y="4294"/>
                    <a:pt x="29946" y="0"/>
                    <a:pt x="4075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51621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4. Execução e Controle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575228" y="5587087"/>
            <a:ext cx="5778582" cy="4699913"/>
          </a:xfrm>
          <a:custGeom>
            <a:avLst/>
            <a:gdLst/>
            <a:ahLst/>
            <a:cxnLst/>
            <a:rect r="r" b="b" t="t" l="l"/>
            <a:pathLst>
              <a:path h="4699913" w="5778582">
                <a:moveTo>
                  <a:pt x="0" y="0"/>
                </a:moveTo>
                <a:lnTo>
                  <a:pt x="5778582" y="0"/>
                </a:lnTo>
                <a:lnTo>
                  <a:pt x="5778582" y="4699913"/>
                </a:lnTo>
                <a:lnTo>
                  <a:pt x="0" y="46999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52056" y="3353535"/>
            <a:ext cx="13519785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Controle de Qualidade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Implementar procedimentos de controle de qualidade para garantir que os filtros atendam às especificações.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Registrar e analisar dados de qualidade para identificar áreas de melhoria.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564258"/>
            <a:ext cx="10667906" cy="1361941"/>
            <a:chOff x="0" y="0"/>
            <a:chExt cx="2809654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9654" cy="358700"/>
            </a:xfrm>
            <a:custGeom>
              <a:avLst/>
              <a:gdLst/>
              <a:ahLst/>
              <a:cxnLst/>
              <a:rect r="r" b="b" t="t" l="l"/>
              <a:pathLst>
                <a:path h="358700" w="2809654">
                  <a:moveTo>
                    <a:pt x="37012" y="0"/>
                  </a:moveTo>
                  <a:lnTo>
                    <a:pt x="2772643" y="0"/>
                  </a:lnTo>
                  <a:cubicBezTo>
                    <a:pt x="2782459" y="0"/>
                    <a:pt x="2791873" y="3899"/>
                    <a:pt x="2798814" y="10840"/>
                  </a:cubicBezTo>
                  <a:cubicBezTo>
                    <a:pt x="2805755" y="17782"/>
                    <a:pt x="2809654" y="27196"/>
                    <a:pt x="2809654" y="37012"/>
                  </a:cubicBezTo>
                  <a:lnTo>
                    <a:pt x="2809654" y="321689"/>
                  </a:lnTo>
                  <a:cubicBezTo>
                    <a:pt x="2809654" y="331505"/>
                    <a:pt x="2805755" y="340919"/>
                    <a:pt x="2798814" y="347860"/>
                  </a:cubicBezTo>
                  <a:cubicBezTo>
                    <a:pt x="2791873" y="354801"/>
                    <a:pt x="2782459" y="358700"/>
                    <a:pt x="2772643" y="358700"/>
                  </a:cubicBezTo>
                  <a:lnTo>
                    <a:pt x="37012" y="358700"/>
                  </a:lnTo>
                  <a:cubicBezTo>
                    <a:pt x="16571" y="358700"/>
                    <a:pt x="0" y="342130"/>
                    <a:pt x="0" y="321689"/>
                  </a:cubicBezTo>
                  <a:lnTo>
                    <a:pt x="0" y="37012"/>
                  </a:lnTo>
                  <a:cubicBezTo>
                    <a:pt x="0" y="16571"/>
                    <a:pt x="16571" y="0"/>
                    <a:pt x="3701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809654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5. Monitoramento e Melhoria Contínua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52056" y="3353535"/>
            <a:ext cx="13519785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Análise de Desempenho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Monitorar KPIs (Key Performance Indicators) como tempo de ciclo de produção, níveis de estoque, eficiência de produção etc.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Realizar análises periódicas para identificar desvios do plano e implementar ações corretivas.</a:t>
            </a:r>
          </a:p>
          <a:p>
            <a:pPr algn="just">
              <a:lnSpc>
                <a:spcPts val="320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77286" y="6172200"/>
            <a:ext cx="7006625" cy="4114800"/>
          </a:xfrm>
          <a:custGeom>
            <a:avLst/>
            <a:gdLst/>
            <a:ahLst/>
            <a:cxnLst/>
            <a:rect r="r" b="b" t="t" l="l"/>
            <a:pathLst>
              <a:path h="4114800" w="7006625">
                <a:moveTo>
                  <a:pt x="0" y="0"/>
                </a:moveTo>
                <a:lnTo>
                  <a:pt x="7006625" y="0"/>
                </a:lnTo>
                <a:lnTo>
                  <a:pt x="7006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564258"/>
            <a:ext cx="10667906" cy="1361941"/>
            <a:chOff x="0" y="0"/>
            <a:chExt cx="2809654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9654" cy="358700"/>
            </a:xfrm>
            <a:custGeom>
              <a:avLst/>
              <a:gdLst/>
              <a:ahLst/>
              <a:cxnLst/>
              <a:rect r="r" b="b" t="t" l="l"/>
              <a:pathLst>
                <a:path h="358700" w="2809654">
                  <a:moveTo>
                    <a:pt x="37012" y="0"/>
                  </a:moveTo>
                  <a:lnTo>
                    <a:pt x="2772643" y="0"/>
                  </a:lnTo>
                  <a:cubicBezTo>
                    <a:pt x="2782459" y="0"/>
                    <a:pt x="2791873" y="3899"/>
                    <a:pt x="2798814" y="10840"/>
                  </a:cubicBezTo>
                  <a:cubicBezTo>
                    <a:pt x="2805755" y="17782"/>
                    <a:pt x="2809654" y="27196"/>
                    <a:pt x="2809654" y="37012"/>
                  </a:cubicBezTo>
                  <a:lnTo>
                    <a:pt x="2809654" y="321689"/>
                  </a:lnTo>
                  <a:cubicBezTo>
                    <a:pt x="2809654" y="331505"/>
                    <a:pt x="2805755" y="340919"/>
                    <a:pt x="2798814" y="347860"/>
                  </a:cubicBezTo>
                  <a:cubicBezTo>
                    <a:pt x="2791873" y="354801"/>
                    <a:pt x="2782459" y="358700"/>
                    <a:pt x="2772643" y="358700"/>
                  </a:cubicBezTo>
                  <a:lnTo>
                    <a:pt x="37012" y="358700"/>
                  </a:lnTo>
                  <a:cubicBezTo>
                    <a:pt x="16571" y="358700"/>
                    <a:pt x="0" y="342130"/>
                    <a:pt x="0" y="321689"/>
                  </a:cubicBezTo>
                  <a:lnTo>
                    <a:pt x="0" y="37012"/>
                  </a:lnTo>
                  <a:cubicBezTo>
                    <a:pt x="0" y="16571"/>
                    <a:pt x="16571" y="0"/>
                    <a:pt x="3701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809654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5. Monitoramento e Melhoria Contínua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70576" y="3787095"/>
            <a:ext cx="8494214" cy="5949881"/>
          </a:xfrm>
          <a:custGeom>
            <a:avLst/>
            <a:gdLst/>
            <a:ahLst/>
            <a:cxnLst/>
            <a:rect r="r" b="b" t="t" l="l"/>
            <a:pathLst>
              <a:path h="5949881" w="8494214">
                <a:moveTo>
                  <a:pt x="0" y="0"/>
                </a:moveTo>
                <a:lnTo>
                  <a:pt x="8494214" y="0"/>
                </a:lnTo>
                <a:lnTo>
                  <a:pt x="8494214" y="5949882"/>
                </a:lnTo>
                <a:lnTo>
                  <a:pt x="0" y="59498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576" t="0" r="-1628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5327" y="3553539"/>
            <a:ext cx="9138256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Feedback e Melhoria Contínua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Coletar feedback da equipe de produção e outros stakeholders.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Revisar e melhorar continuamente os processos e o sistema MRP II.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40529" y="456506"/>
            <a:ext cx="7606941" cy="1144388"/>
            <a:chOff x="0" y="0"/>
            <a:chExt cx="2003474" cy="30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3474" cy="301403"/>
            </a:xfrm>
            <a:custGeom>
              <a:avLst/>
              <a:gdLst/>
              <a:ahLst/>
              <a:cxnLst/>
              <a:rect r="r" b="b" t="t" l="l"/>
              <a:pathLst>
                <a:path h="301403" w="2003474">
                  <a:moveTo>
                    <a:pt x="51905" y="0"/>
                  </a:moveTo>
                  <a:lnTo>
                    <a:pt x="1951569" y="0"/>
                  </a:lnTo>
                  <a:cubicBezTo>
                    <a:pt x="1980236" y="0"/>
                    <a:pt x="2003474" y="23239"/>
                    <a:pt x="2003474" y="51905"/>
                  </a:cubicBezTo>
                  <a:lnTo>
                    <a:pt x="2003474" y="249498"/>
                  </a:lnTo>
                  <a:cubicBezTo>
                    <a:pt x="2003474" y="263264"/>
                    <a:pt x="1998006" y="276466"/>
                    <a:pt x="1988272" y="286200"/>
                  </a:cubicBezTo>
                  <a:cubicBezTo>
                    <a:pt x="1978538" y="295934"/>
                    <a:pt x="1965335" y="301403"/>
                    <a:pt x="1951569" y="301403"/>
                  </a:cubicBezTo>
                  <a:lnTo>
                    <a:pt x="51905" y="301403"/>
                  </a:lnTo>
                  <a:cubicBezTo>
                    <a:pt x="23239" y="301403"/>
                    <a:pt x="0" y="278164"/>
                    <a:pt x="0" y="249498"/>
                  </a:cubicBezTo>
                  <a:lnTo>
                    <a:pt x="0" y="51905"/>
                  </a:lnTo>
                  <a:cubicBezTo>
                    <a:pt x="0" y="38139"/>
                    <a:pt x="5469" y="24937"/>
                    <a:pt x="15203" y="15203"/>
                  </a:cubicBezTo>
                  <a:cubicBezTo>
                    <a:pt x="24937" y="5469"/>
                    <a:pt x="38139" y="0"/>
                    <a:pt x="5190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003474" cy="377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EQUIPE 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55532" y="2498381"/>
            <a:ext cx="6988709" cy="2341575"/>
            <a:chOff x="0" y="0"/>
            <a:chExt cx="9318279" cy="31221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95927" y="5199"/>
              <a:ext cx="8222352" cy="3116901"/>
              <a:chOff x="0" y="0"/>
              <a:chExt cx="1624168" cy="6156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24168" cy="615684"/>
              </a:xfrm>
              <a:custGeom>
                <a:avLst/>
                <a:gdLst/>
                <a:ahLst/>
                <a:cxnLst/>
                <a:rect r="r" b="b" t="t" l="l"/>
                <a:pathLst>
                  <a:path h="615684" w="1624168">
                    <a:moveTo>
                      <a:pt x="64027" y="0"/>
                    </a:moveTo>
                    <a:lnTo>
                      <a:pt x="1560141" y="0"/>
                    </a:lnTo>
                    <a:cubicBezTo>
                      <a:pt x="1577122" y="0"/>
                      <a:pt x="1593408" y="6746"/>
                      <a:pt x="1605415" y="18753"/>
                    </a:cubicBezTo>
                    <a:cubicBezTo>
                      <a:pt x="1617423" y="30760"/>
                      <a:pt x="1624168" y="47046"/>
                      <a:pt x="1624168" y="64027"/>
                    </a:cubicBezTo>
                    <a:lnTo>
                      <a:pt x="1624168" y="551657"/>
                    </a:lnTo>
                    <a:cubicBezTo>
                      <a:pt x="1624168" y="568638"/>
                      <a:pt x="1617423" y="584924"/>
                      <a:pt x="1605415" y="596931"/>
                    </a:cubicBezTo>
                    <a:cubicBezTo>
                      <a:pt x="1593408" y="608939"/>
                      <a:pt x="1577122" y="615684"/>
                      <a:pt x="1560141" y="615684"/>
                    </a:cubicBezTo>
                    <a:lnTo>
                      <a:pt x="64027" y="615684"/>
                    </a:lnTo>
                    <a:cubicBezTo>
                      <a:pt x="28666" y="615684"/>
                      <a:pt x="0" y="587018"/>
                      <a:pt x="0" y="551657"/>
                    </a:cubicBezTo>
                    <a:lnTo>
                      <a:pt x="0" y="64027"/>
                    </a:lnTo>
                    <a:cubicBezTo>
                      <a:pt x="0" y="47046"/>
                      <a:pt x="6746" y="30760"/>
                      <a:pt x="18753" y="18753"/>
                    </a:cubicBezTo>
                    <a:cubicBezTo>
                      <a:pt x="30760" y="6746"/>
                      <a:pt x="47046" y="0"/>
                      <a:pt x="64027" y="0"/>
                    </a:cubicBezTo>
                    <a:close/>
                  </a:path>
                </a:pathLst>
              </a:custGeom>
              <a:solidFill>
                <a:srgbClr val="CFA0F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76200"/>
                <a:ext cx="1624168" cy="6918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3116914" cy="3116901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287224" y="698772"/>
              <a:ext cx="5652340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Lisandra Santos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Ansam"/>
                </a:rPr>
                <a:t>Scrum Master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55532" y="5411792"/>
            <a:ext cx="2774783" cy="3846508"/>
            <a:chOff x="0" y="0"/>
            <a:chExt cx="3699711" cy="51286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91399" y="0"/>
              <a:ext cx="3116914" cy="3116901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16556" r="0" b="-16556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3485520"/>
              <a:ext cx="3699711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Eric Nassif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00662" y="5411792"/>
            <a:ext cx="3286676" cy="3846508"/>
            <a:chOff x="0" y="0"/>
            <a:chExt cx="4382234" cy="512867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632660" y="0"/>
              <a:ext cx="3116914" cy="3116901"/>
              <a:chOff x="0" y="0"/>
              <a:chExt cx="6350000" cy="63499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78" r="0" b="-78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3485520"/>
              <a:ext cx="4382234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Marcos Lucas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85243" y="5411792"/>
            <a:ext cx="4147225" cy="3846508"/>
            <a:chOff x="0" y="0"/>
            <a:chExt cx="5529633" cy="512867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206360" y="0"/>
              <a:ext cx="3116914" cy="3116901"/>
              <a:chOff x="0" y="0"/>
              <a:chExt cx="6350000" cy="63499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38889" r="0" b="-38889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3485520"/>
              <a:ext cx="5529633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Nathália Fonseca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82391" y="2498381"/>
            <a:ext cx="7150076" cy="2341575"/>
            <a:chOff x="0" y="0"/>
            <a:chExt cx="9533435" cy="31221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095927" y="0"/>
              <a:ext cx="8437508" cy="3122100"/>
              <a:chOff x="0" y="0"/>
              <a:chExt cx="1666668" cy="61671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666668" cy="616711"/>
              </a:xfrm>
              <a:custGeom>
                <a:avLst/>
                <a:gdLst/>
                <a:ahLst/>
                <a:cxnLst/>
                <a:rect r="r" b="b" t="t" l="l"/>
                <a:pathLst>
                  <a:path h="616711" w="1666668">
                    <a:moveTo>
                      <a:pt x="62394" y="0"/>
                    </a:moveTo>
                    <a:lnTo>
                      <a:pt x="1604274" y="0"/>
                    </a:lnTo>
                    <a:cubicBezTo>
                      <a:pt x="1638734" y="0"/>
                      <a:pt x="1666668" y="27935"/>
                      <a:pt x="1666668" y="62394"/>
                    </a:cubicBezTo>
                    <a:lnTo>
                      <a:pt x="1666668" y="554317"/>
                    </a:lnTo>
                    <a:cubicBezTo>
                      <a:pt x="1666668" y="570865"/>
                      <a:pt x="1660095" y="586735"/>
                      <a:pt x="1648393" y="598436"/>
                    </a:cubicBezTo>
                    <a:cubicBezTo>
                      <a:pt x="1636692" y="610138"/>
                      <a:pt x="1620822" y="616711"/>
                      <a:pt x="1604274" y="616711"/>
                    </a:cubicBezTo>
                    <a:lnTo>
                      <a:pt x="62394" y="616711"/>
                    </a:lnTo>
                    <a:cubicBezTo>
                      <a:pt x="27935" y="616711"/>
                      <a:pt x="0" y="588776"/>
                      <a:pt x="0" y="554317"/>
                    </a:cubicBezTo>
                    <a:lnTo>
                      <a:pt x="0" y="62394"/>
                    </a:lnTo>
                    <a:cubicBezTo>
                      <a:pt x="0" y="27935"/>
                      <a:pt x="27935" y="0"/>
                      <a:pt x="62394" y="0"/>
                    </a:cubicBezTo>
                    <a:close/>
                  </a:path>
                </a:pathLst>
              </a:custGeom>
              <a:solidFill>
                <a:srgbClr val="CFA0F4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76200"/>
                <a:ext cx="1666668" cy="6929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5199"/>
              <a:ext cx="3116914" cy="3116901"/>
              <a:chOff x="0" y="0"/>
              <a:chExt cx="6350000" cy="634997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287224" y="703971"/>
              <a:ext cx="6031055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Henrique Trindade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Ansam"/>
                </a:rPr>
                <a:t>Product Owner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564258"/>
            <a:ext cx="10667906" cy="1361941"/>
            <a:chOff x="0" y="0"/>
            <a:chExt cx="2809654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9654" cy="358700"/>
            </a:xfrm>
            <a:custGeom>
              <a:avLst/>
              <a:gdLst/>
              <a:ahLst/>
              <a:cxnLst/>
              <a:rect r="r" b="b" t="t" l="l"/>
              <a:pathLst>
                <a:path h="358700" w="2809654">
                  <a:moveTo>
                    <a:pt x="37012" y="0"/>
                  </a:moveTo>
                  <a:lnTo>
                    <a:pt x="2772643" y="0"/>
                  </a:lnTo>
                  <a:cubicBezTo>
                    <a:pt x="2782459" y="0"/>
                    <a:pt x="2791873" y="3899"/>
                    <a:pt x="2798814" y="10840"/>
                  </a:cubicBezTo>
                  <a:cubicBezTo>
                    <a:pt x="2805755" y="17782"/>
                    <a:pt x="2809654" y="27196"/>
                    <a:pt x="2809654" y="37012"/>
                  </a:cubicBezTo>
                  <a:lnTo>
                    <a:pt x="2809654" y="321689"/>
                  </a:lnTo>
                  <a:cubicBezTo>
                    <a:pt x="2809654" y="331505"/>
                    <a:pt x="2805755" y="340919"/>
                    <a:pt x="2798814" y="347860"/>
                  </a:cubicBezTo>
                  <a:cubicBezTo>
                    <a:pt x="2791873" y="354801"/>
                    <a:pt x="2782459" y="358700"/>
                    <a:pt x="2772643" y="358700"/>
                  </a:cubicBezTo>
                  <a:lnTo>
                    <a:pt x="37012" y="358700"/>
                  </a:lnTo>
                  <a:cubicBezTo>
                    <a:pt x="16571" y="358700"/>
                    <a:pt x="0" y="342130"/>
                    <a:pt x="0" y="321689"/>
                  </a:cubicBezTo>
                  <a:lnTo>
                    <a:pt x="0" y="37012"/>
                  </a:lnTo>
                  <a:cubicBezTo>
                    <a:pt x="0" y="16571"/>
                    <a:pt x="16571" y="0"/>
                    <a:pt x="3701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809654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6. Integração com Outros Sistemas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122641" y="3524964"/>
            <a:ext cx="5593020" cy="5950021"/>
          </a:xfrm>
          <a:custGeom>
            <a:avLst/>
            <a:gdLst/>
            <a:ahLst/>
            <a:cxnLst/>
            <a:rect r="r" b="b" t="t" l="l"/>
            <a:pathLst>
              <a:path h="5950021" w="5593020">
                <a:moveTo>
                  <a:pt x="0" y="0"/>
                </a:moveTo>
                <a:lnTo>
                  <a:pt x="5593020" y="0"/>
                </a:lnTo>
                <a:lnTo>
                  <a:pt x="5593020" y="5950021"/>
                </a:lnTo>
                <a:lnTo>
                  <a:pt x="0" y="595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543" t="-6901" r="-66281" b="-558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52056" y="3553539"/>
            <a:ext cx="10444551" cy="400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ERP (Enterprise Resource Planning)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Integrar o MRP II com o sistema ERP da empresa para uma visão mais abrangente e integrada dos recursos empresariais.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Garantir que todos os dados e processos estejam alinhados e sincronizados entre os diferentes módulos do ERP.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63477" y="3463877"/>
            <a:ext cx="12561046" cy="2272571"/>
            <a:chOff x="0" y="0"/>
            <a:chExt cx="16748061" cy="3030094"/>
          </a:xfrm>
        </p:grpSpPr>
        <p:sp>
          <p:nvSpPr>
            <p:cNvPr name="AutoShape 10" id="10"/>
            <p:cNvSpPr/>
            <p:nvPr/>
          </p:nvSpPr>
          <p:spPr>
            <a:xfrm>
              <a:off x="5698431" y="3004694"/>
              <a:ext cx="5351200" cy="0"/>
            </a:xfrm>
            <a:prstGeom prst="line">
              <a:avLst/>
            </a:prstGeom>
            <a:ln cap="flat" w="50800">
              <a:solidFill>
                <a:srgbClr val="B678E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68434"/>
              <a:ext cx="16748061" cy="231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164"/>
                </a:lnSpc>
              </a:pPr>
              <a:r>
                <a:rPr lang="en-US" sz="11968" spc="-347">
                  <a:solidFill>
                    <a:srgbClr val="000000"/>
                  </a:solidFill>
                  <a:latin typeface="Ansam"/>
                </a:rPr>
                <a:t>CONCLUSÃO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5698431" y="25400"/>
              <a:ext cx="5351200" cy="0"/>
            </a:xfrm>
            <a:prstGeom prst="line">
              <a:avLst/>
            </a:prstGeom>
            <a:ln cap="flat" w="50800">
              <a:solidFill>
                <a:srgbClr val="B678E6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118" y="2178570"/>
            <a:ext cx="10568476" cy="7378718"/>
          </a:xfrm>
          <a:custGeom>
            <a:avLst/>
            <a:gdLst/>
            <a:ahLst/>
            <a:cxnLst/>
            <a:rect r="r" b="b" t="t" l="l"/>
            <a:pathLst>
              <a:path h="7378718" w="10568476">
                <a:moveTo>
                  <a:pt x="0" y="0"/>
                </a:moveTo>
                <a:lnTo>
                  <a:pt x="10568476" y="0"/>
                </a:lnTo>
                <a:lnTo>
                  <a:pt x="10568476" y="7378717"/>
                </a:lnTo>
                <a:lnTo>
                  <a:pt x="0" y="737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5293" y="2879290"/>
            <a:ext cx="801406" cy="8014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5293" y="3870260"/>
            <a:ext cx="801406" cy="801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55293" y="4862166"/>
            <a:ext cx="801406" cy="801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55293" y="5854072"/>
            <a:ext cx="801406" cy="80140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455293" y="6845978"/>
            <a:ext cx="801406" cy="80140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29960" y="3090040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4" tooltip="https://www.qconcursos.com/questoes-de-concursos/questoes/e577d14c-cc"/>
              </a:rPr>
              <a:t>Relacione os Sistemas Integrados de Gestão com suas respectivas definições e assinale a opção correta.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58483" y="1137762"/>
            <a:ext cx="7891944" cy="1326945"/>
            <a:chOff x="0" y="0"/>
            <a:chExt cx="2078537" cy="349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78537" cy="349483"/>
            </a:xfrm>
            <a:custGeom>
              <a:avLst/>
              <a:gdLst/>
              <a:ahLst/>
              <a:cxnLst/>
              <a:rect r="r" b="b" t="t" l="l"/>
              <a:pathLst>
                <a:path h="349483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299453"/>
                  </a:lnTo>
                  <a:cubicBezTo>
                    <a:pt x="2078537" y="327084"/>
                    <a:pt x="2056137" y="349483"/>
                    <a:pt x="2028506" y="349483"/>
                  </a:cubicBezTo>
                  <a:lnTo>
                    <a:pt x="50031" y="349483"/>
                  </a:lnTo>
                  <a:cubicBezTo>
                    <a:pt x="36762" y="349483"/>
                    <a:pt x="24036" y="344212"/>
                    <a:pt x="14654" y="334830"/>
                  </a:cubicBezTo>
                  <a:cubicBezTo>
                    <a:pt x="5271" y="325447"/>
                    <a:pt x="0" y="312722"/>
                    <a:pt x="0" y="299453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2078537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Bibliografia: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429960" y="4081009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9" tooltip="https://www.passeidireto.com/arquivo/17612923/planejamento-e-controle-da-producao-integrado-a-lo-6"/>
              </a:rPr>
              <a:t>PLANEJAMENTO E CONTROLE DA PRODUÇÃO INTEGRADO À LO 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29960" y="5072915"/>
            <a:ext cx="7858628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0" tooltip="https://www.universal-robots.com/br/blog/mrp-manufacturing-resource-planning-o-que-%C3%A9-e-como-aplic%C3%A1-lo/"/>
              </a:rPr>
              <a:t>Vantagens do MRP Para Sua Fábrica Decolar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29960" y="6064822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1" tooltip="https://www.aloee.it/blog/mrp-ii"/>
              </a:rPr>
              <a:t>MRP II: o que é e como auxilia na gestão de recursos da indústria?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29960" y="7056728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2" tooltip="https://www.sankhya.com.br/blog/mrp-o-que-e-como-eles-ajudam-alocacao-de-recursos/"/>
              </a:rPr>
              <a:t>Entenda tudo sobre o que é MRP e MRP II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455293" y="7837884"/>
            <a:ext cx="801406" cy="80140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6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429960" y="8048634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4" tooltip="https://ciriusquality.com.br/o-que-e-mrp-etapas-e-exemplos-de-aplicacao/"/>
              </a:rPr>
              <a:t>O QUE É MRP, ETAPAS E EXEMPLOS DE APLICAÇÃO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137300" y="4205268"/>
            <a:ext cx="4013400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3837694" y="-3634136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3477" y="4731764"/>
            <a:ext cx="12561046" cy="337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4"/>
              </a:lnSpc>
            </a:pPr>
            <a:r>
              <a:rPr lang="en-US" sz="11968" spc="-347">
                <a:solidFill>
                  <a:srgbClr val="000000"/>
                </a:solidFill>
                <a:latin typeface="Ansam"/>
              </a:rPr>
              <a:t>Agradecemos pela atenção!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914" y="3139349"/>
            <a:ext cx="4824171" cy="90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 spc="-185">
                <a:solidFill>
                  <a:srgbClr val="000000"/>
                </a:solidFill>
                <a:latin typeface="29LT Riwaya"/>
              </a:rPr>
              <a:t>Lotus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95886" y="2039364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São José dos Campos - 2024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137300" y="2933124"/>
            <a:ext cx="4013400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30992" y="385295"/>
            <a:ext cx="9626015" cy="1286809"/>
            <a:chOff x="0" y="0"/>
            <a:chExt cx="2535247" cy="3389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5247" cy="338913"/>
            </a:xfrm>
            <a:custGeom>
              <a:avLst/>
              <a:gdLst/>
              <a:ahLst/>
              <a:cxnLst/>
              <a:rect r="r" b="b" t="t" l="l"/>
              <a:pathLst>
                <a:path h="338913" w="2535247">
                  <a:moveTo>
                    <a:pt x="41018" y="0"/>
                  </a:moveTo>
                  <a:lnTo>
                    <a:pt x="2494229" y="0"/>
                  </a:lnTo>
                  <a:cubicBezTo>
                    <a:pt x="2516883" y="0"/>
                    <a:pt x="2535247" y="18364"/>
                    <a:pt x="2535247" y="41018"/>
                  </a:cubicBezTo>
                  <a:lnTo>
                    <a:pt x="2535247" y="297895"/>
                  </a:lnTo>
                  <a:cubicBezTo>
                    <a:pt x="2535247" y="320548"/>
                    <a:pt x="2516883" y="338913"/>
                    <a:pt x="2494229" y="338913"/>
                  </a:cubicBezTo>
                  <a:lnTo>
                    <a:pt x="41018" y="338913"/>
                  </a:lnTo>
                  <a:cubicBezTo>
                    <a:pt x="18364" y="338913"/>
                    <a:pt x="0" y="320548"/>
                    <a:pt x="0" y="297895"/>
                  </a:cubicBezTo>
                  <a:lnTo>
                    <a:pt x="0" y="41018"/>
                  </a:lnTo>
                  <a:cubicBezTo>
                    <a:pt x="0" y="18364"/>
                    <a:pt x="18364" y="0"/>
                    <a:pt x="41018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35247" cy="41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MATRIZ DE RESPONSABILIDADE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02160" y="2342942"/>
            <a:ext cx="11883679" cy="6653437"/>
          </a:xfrm>
          <a:custGeom>
            <a:avLst/>
            <a:gdLst/>
            <a:ahLst/>
            <a:cxnLst/>
            <a:rect r="r" b="b" t="t" l="l"/>
            <a:pathLst>
              <a:path h="6653437" w="11883679">
                <a:moveTo>
                  <a:pt x="0" y="0"/>
                </a:moveTo>
                <a:lnTo>
                  <a:pt x="11883680" y="0"/>
                </a:lnTo>
                <a:lnTo>
                  <a:pt x="11883680" y="6653437"/>
                </a:lnTo>
                <a:lnTo>
                  <a:pt x="0" y="6653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118" y="2178570"/>
            <a:ext cx="10568476" cy="7378718"/>
          </a:xfrm>
          <a:custGeom>
            <a:avLst/>
            <a:gdLst/>
            <a:ahLst/>
            <a:cxnLst/>
            <a:rect r="r" b="b" t="t" l="l"/>
            <a:pathLst>
              <a:path h="7378718" w="10568476">
                <a:moveTo>
                  <a:pt x="0" y="0"/>
                </a:moveTo>
                <a:lnTo>
                  <a:pt x="10568476" y="0"/>
                </a:lnTo>
                <a:lnTo>
                  <a:pt x="10568476" y="7378717"/>
                </a:lnTo>
                <a:lnTo>
                  <a:pt x="0" y="737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1773" y="3308156"/>
            <a:ext cx="8781166" cy="515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5"/>
              </a:lnSpc>
            </a:pPr>
            <a:r>
              <a:rPr lang="en-US" sz="4113" spc="-119">
                <a:solidFill>
                  <a:srgbClr val="000000"/>
                </a:solidFill>
                <a:latin typeface="Fahkwang Extra-Light"/>
              </a:rPr>
              <a:t>Somos uma empresa de consultoria especializada em estratégias para superar desafios empresariais, oferecendo análises precisas e soluções inovadoras. Nosso objetivo é impulsionar o sucesso de nossos clientes através da resolução eficaz de problemas e da promoção da excelência operacional.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8483" y="1137762"/>
            <a:ext cx="7891944" cy="1369020"/>
            <a:chOff x="0" y="0"/>
            <a:chExt cx="2078537" cy="3605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8537" cy="360565"/>
            </a:xfrm>
            <a:custGeom>
              <a:avLst/>
              <a:gdLst/>
              <a:ahLst/>
              <a:cxnLst/>
              <a:rect r="r" b="b" t="t" l="l"/>
              <a:pathLst>
                <a:path h="360565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310535"/>
                  </a:lnTo>
                  <a:cubicBezTo>
                    <a:pt x="2078537" y="338166"/>
                    <a:pt x="2056137" y="360565"/>
                    <a:pt x="2028506" y="360565"/>
                  </a:cubicBezTo>
                  <a:lnTo>
                    <a:pt x="50031" y="360565"/>
                  </a:lnTo>
                  <a:cubicBezTo>
                    <a:pt x="36762" y="360565"/>
                    <a:pt x="24036" y="355294"/>
                    <a:pt x="14654" y="345911"/>
                  </a:cubicBezTo>
                  <a:cubicBezTo>
                    <a:pt x="5271" y="336529"/>
                    <a:pt x="0" y="323803"/>
                    <a:pt x="0" y="310535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078537" cy="46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19"/>
                </a:lnSpc>
              </a:pPr>
              <a:r>
                <a:rPr lang="en-US" sz="5299">
                  <a:solidFill>
                    <a:srgbClr val="FFFFFF"/>
                  </a:solidFill>
                  <a:latin typeface="Ansam"/>
                </a:rPr>
                <a:t>Sobre a empresa: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49335" y="3371438"/>
            <a:ext cx="2909965" cy="4143833"/>
            <a:chOff x="0" y="0"/>
            <a:chExt cx="3879953" cy="5525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79953" cy="3618938"/>
            </a:xfrm>
            <a:custGeom>
              <a:avLst/>
              <a:gdLst/>
              <a:ahLst/>
              <a:cxnLst/>
              <a:rect r="r" b="b" t="t" l="l"/>
              <a:pathLst>
                <a:path h="3618938" w="3879953">
                  <a:moveTo>
                    <a:pt x="0" y="0"/>
                  </a:moveTo>
                  <a:lnTo>
                    <a:pt x="3879953" y="0"/>
                  </a:lnTo>
                  <a:lnTo>
                    <a:pt x="3879953" y="3618938"/>
                  </a:lnTo>
                  <a:lnTo>
                    <a:pt x="0" y="3618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0627" y="4048208"/>
              <a:ext cx="3198700" cy="1476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61"/>
                </a:lnSpc>
              </a:pPr>
              <a:r>
                <a:rPr lang="en-US" sz="6686" spc="414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898" y="2432237"/>
            <a:ext cx="8937108" cy="6239726"/>
          </a:xfrm>
          <a:custGeom>
            <a:avLst/>
            <a:gdLst/>
            <a:ahLst/>
            <a:cxnLst/>
            <a:rect r="r" b="b" t="t" l="l"/>
            <a:pathLst>
              <a:path h="6239726" w="8937108">
                <a:moveTo>
                  <a:pt x="0" y="0"/>
                </a:moveTo>
                <a:lnTo>
                  <a:pt x="8937108" y="0"/>
                </a:lnTo>
                <a:lnTo>
                  <a:pt x="8937108" y="6239726"/>
                </a:lnTo>
                <a:lnTo>
                  <a:pt x="0" y="623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9821" y="1747727"/>
            <a:ext cx="7891944" cy="1369020"/>
            <a:chOff x="0" y="0"/>
            <a:chExt cx="2078537" cy="360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8537" cy="360565"/>
            </a:xfrm>
            <a:custGeom>
              <a:avLst/>
              <a:gdLst/>
              <a:ahLst/>
              <a:cxnLst/>
              <a:rect r="r" b="b" t="t" l="l"/>
              <a:pathLst>
                <a:path h="360565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310535"/>
                  </a:lnTo>
                  <a:cubicBezTo>
                    <a:pt x="2078537" y="338166"/>
                    <a:pt x="2056137" y="360565"/>
                    <a:pt x="2028506" y="360565"/>
                  </a:cubicBezTo>
                  <a:lnTo>
                    <a:pt x="50031" y="360565"/>
                  </a:lnTo>
                  <a:cubicBezTo>
                    <a:pt x="36762" y="360565"/>
                    <a:pt x="24036" y="355294"/>
                    <a:pt x="14654" y="345911"/>
                  </a:cubicBezTo>
                  <a:cubicBezTo>
                    <a:pt x="5271" y="336529"/>
                    <a:pt x="0" y="323803"/>
                    <a:pt x="0" y="310535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078537" cy="46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19"/>
                </a:lnSpc>
              </a:pPr>
              <a:r>
                <a:rPr lang="en-US" sz="5299">
                  <a:solidFill>
                    <a:srgbClr val="FFFFFF"/>
                  </a:solidFill>
                  <a:latin typeface="Ansam"/>
                </a:rPr>
                <a:t>Freudenberg: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4016" y="4993952"/>
            <a:ext cx="6834466" cy="1116296"/>
          </a:xfrm>
          <a:custGeom>
            <a:avLst/>
            <a:gdLst/>
            <a:ahLst/>
            <a:cxnLst/>
            <a:rect r="r" b="b" t="t" l="l"/>
            <a:pathLst>
              <a:path h="1116296" w="6834466">
                <a:moveTo>
                  <a:pt x="0" y="0"/>
                </a:moveTo>
                <a:lnTo>
                  <a:pt x="6834466" y="0"/>
                </a:lnTo>
                <a:lnTo>
                  <a:pt x="6834466" y="1116296"/>
                </a:lnTo>
                <a:lnTo>
                  <a:pt x="0" y="11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9943" y="3413382"/>
            <a:ext cx="7949019" cy="455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3613" spc="-104">
                <a:solidFill>
                  <a:srgbClr val="000000"/>
                </a:solidFill>
                <a:latin typeface="Fahkwang Extra-Light"/>
              </a:rPr>
              <a:t>A Freudenberg Performance Materials é um fornecedor global líder de tecidos e não tecidos técnicos inovadores, atendendo a diversos mercados. Com foco em responsabilidade social e ecológica, a empresa busca atender às demandas do mercado, oferecendo produtos seguros e de qualidade.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9872" y="1986655"/>
            <a:ext cx="10641355" cy="7429601"/>
          </a:xfrm>
          <a:custGeom>
            <a:avLst/>
            <a:gdLst/>
            <a:ahLst/>
            <a:cxnLst/>
            <a:rect r="r" b="b" t="t" l="l"/>
            <a:pathLst>
              <a:path h="7429601" w="10641355">
                <a:moveTo>
                  <a:pt x="0" y="0"/>
                </a:moveTo>
                <a:lnTo>
                  <a:pt x="10641355" y="0"/>
                </a:lnTo>
                <a:lnTo>
                  <a:pt x="10641355" y="7429600"/>
                </a:lnTo>
                <a:lnTo>
                  <a:pt x="0" y="74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31227" y="1028700"/>
            <a:ext cx="9237235" cy="2231820"/>
            <a:chOff x="0" y="0"/>
            <a:chExt cx="2432852" cy="5878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2852" cy="587804"/>
            </a:xfrm>
            <a:custGeom>
              <a:avLst/>
              <a:gdLst/>
              <a:ahLst/>
              <a:cxnLst/>
              <a:rect r="r" b="b" t="t" l="l"/>
              <a:pathLst>
                <a:path h="587804" w="2432852">
                  <a:moveTo>
                    <a:pt x="42744" y="0"/>
                  </a:moveTo>
                  <a:lnTo>
                    <a:pt x="2390108" y="0"/>
                  </a:lnTo>
                  <a:cubicBezTo>
                    <a:pt x="2401444" y="0"/>
                    <a:pt x="2412317" y="4503"/>
                    <a:pt x="2420333" y="12519"/>
                  </a:cubicBezTo>
                  <a:cubicBezTo>
                    <a:pt x="2428349" y="20536"/>
                    <a:pt x="2432852" y="31408"/>
                    <a:pt x="2432852" y="42744"/>
                  </a:cubicBezTo>
                  <a:lnTo>
                    <a:pt x="2432852" y="545060"/>
                  </a:lnTo>
                  <a:cubicBezTo>
                    <a:pt x="2432852" y="568667"/>
                    <a:pt x="2413715" y="587804"/>
                    <a:pt x="2390108" y="587804"/>
                  </a:cubicBezTo>
                  <a:lnTo>
                    <a:pt x="42744" y="587804"/>
                  </a:lnTo>
                  <a:cubicBezTo>
                    <a:pt x="19137" y="587804"/>
                    <a:pt x="0" y="568667"/>
                    <a:pt x="0" y="545060"/>
                  </a:cubicBezTo>
                  <a:lnTo>
                    <a:pt x="0" y="42744"/>
                  </a:lnTo>
                  <a:cubicBezTo>
                    <a:pt x="0" y="19137"/>
                    <a:pt x="19137" y="0"/>
                    <a:pt x="42744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432852" cy="692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Tema esolhido: Ferramentas de Planejamento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19259" y="3516756"/>
            <a:ext cx="9182582" cy="50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3613" spc="-104">
                <a:solidFill>
                  <a:srgbClr val="000000"/>
                </a:solidFill>
                <a:latin typeface="Fahkwang Extra-Light"/>
              </a:rPr>
              <a:t>São instrumentos essenciais para o desenvolvimento estratégico e operacional de uma empresa. Elas englobam uma variedade de recursos, técnicas e metodologias utilizadas para monitorar o progresso das atividades. Essas ferramentas permitem que as empresas identifiquem oportunidades, enfrentem desafios e tomem decisões embasadas em dados e análises.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5382" y="1028700"/>
            <a:ext cx="9237235" cy="1326945"/>
            <a:chOff x="0" y="0"/>
            <a:chExt cx="2432852" cy="349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2852" cy="349483"/>
            </a:xfrm>
            <a:custGeom>
              <a:avLst/>
              <a:gdLst/>
              <a:ahLst/>
              <a:cxnLst/>
              <a:rect r="r" b="b" t="t" l="l"/>
              <a:pathLst>
                <a:path h="349483" w="2432852">
                  <a:moveTo>
                    <a:pt x="42744" y="0"/>
                  </a:moveTo>
                  <a:lnTo>
                    <a:pt x="2390108" y="0"/>
                  </a:lnTo>
                  <a:cubicBezTo>
                    <a:pt x="2401444" y="0"/>
                    <a:pt x="2412317" y="4503"/>
                    <a:pt x="2420333" y="12519"/>
                  </a:cubicBezTo>
                  <a:cubicBezTo>
                    <a:pt x="2428349" y="20536"/>
                    <a:pt x="2432852" y="31408"/>
                    <a:pt x="2432852" y="42744"/>
                  </a:cubicBezTo>
                  <a:lnTo>
                    <a:pt x="2432852" y="306739"/>
                  </a:lnTo>
                  <a:cubicBezTo>
                    <a:pt x="2432852" y="330346"/>
                    <a:pt x="2413715" y="349483"/>
                    <a:pt x="2390108" y="349483"/>
                  </a:cubicBezTo>
                  <a:lnTo>
                    <a:pt x="42744" y="349483"/>
                  </a:lnTo>
                  <a:cubicBezTo>
                    <a:pt x="19137" y="349483"/>
                    <a:pt x="0" y="330346"/>
                    <a:pt x="0" y="306739"/>
                  </a:cubicBezTo>
                  <a:lnTo>
                    <a:pt x="0" y="42744"/>
                  </a:lnTo>
                  <a:cubicBezTo>
                    <a:pt x="0" y="19137"/>
                    <a:pt x="19137" y="0"/>
                    <a:pt x="42744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432852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Introdução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905897">
            <a:off x="-1986948" y="-2659253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079700"/>
            <a:ext cx="8518593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A aplicação do </a:t>
            </a:r>
            <a:r>
              <a:rPr lang="en-US" sz="2913" spc="-84">
                <a:solidFill>
                  <a:srgbClr val="000000"/>
                </a:solidFill>
                <a:latin typeface="Fahkwang Bold"/>
              </a:rPr>
              <a:t>MRP II</a:t>
            </a:r>
            <a:r>
              <a:rPr lang="en-US" sz="2913" spc="-84">
                <a:solidFill>
                  <a:srgbClr val="000000"/>
                </a:solidFill>
                <a:latin typeface="Fahkwang"/>
              </a:rPr>
              <a:t> (Manufacturing Resource Planning) em uma empresa que fabrica filtros de ar-condicionado envolve várias etapas e processos integrados. O MRP II é uma extensão do MRP (Material Requirements Planning) que inclui não só o planejamento de materiais, mas também outros recursos de produção, como mão de obra e máquinas.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33621" y="2714261"/>
            <a:ext cx="5824410" cy="5910800"/>
          </a:xfrm>
          <a:custGeom>
            <a:avLst/>
            <a:gdLst/>
            <a:ahLst/>
            <a:cxnLst/>
            <a:rect r="r" b="b" t="t" l="l"/>
            <a:pathLst>
              <a:path h="5910800" w="5824410">
                <a:moveTo>
                  <a:pt x="0" y="0"/>
                </a:moveTo>
                <a:lnTo>
                  <a:pt x="5824410" y="0"/>
                </a:lnTo>
                <a:lnTo>
                  <a:pt x="5824410" y="5910800"/>
                </a:lnTo>
                <a:lnTo>
                  <a:pt x="0" y="5910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" t="0" r="0" b="-379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90749" cy="1361941"/>
            <a:chOff x="0" y="0"/>
            <a:chExt cx="2236247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247" cy="358700"/>
            </a:xfrm>
            <a:custGeom>
              <a:avLst/>
              <a:gdLst/>
              <a:ahLst/>
              <a:cxnLst/>
              <a:rect r="r" b="b" t="t" l="l"/>
              <a:pathLst>
                <a:path h="358700" w="2236247">
                  <a:moveTo>
                    <a:pt x="46502" y="0"/>
                  </a:moveTo>
                  <a:lnTo>
                    <a:pt x="2189745" y="0"/>
                  </a:lnTo>
                  <a:cubicBezTo>
                    <a:pt x="2215427" y="0"/>
                    <a:pt x="2236247" y="20820"/>
                    <a:pt x="2236247" y="46502"/>
                  </a:cubicBezTo>
                  <a:lnTo>
                    <a:pt x="2236247" y="312198"/>
                  </a:lnTo>
                  <a:cubicBezTo>
                    <a:pt x="2236247" y="324531"/>
                    <a:pt x="2231348" y="336359"/>
                    <a:pt x="2222627" y="345080"/>
                  </a:cubicBezTo>
                  <a:cubicBezTo>
                    <a:pt x="2213906" y="353801"/>
                    <a:pt x="2202078" y="358700"/>
                    <a:pt x="2189745" y="358700"/>
                  </a:cubicBezTo>
                  <a:lnTo>
                    <a:pt x="46502" y="358700"/>
                  </a:lnTo>
                  <a:cubicBezTo>
                    <a:pt x="20820" y="358700"/>
                    <a:pt x="0" y="337881"/>
                    <a:pt x="0" y="312198"/>
                  </a:cubicBezTo>
                  <a:lnTo>
                    <a:pt x="0" y="46502"/>
                  </a:lnTo>
                  <a:cubicBezTo>
                    <a:pt x="0" y="20820"/>
                    <a:pt x="20820" y="0"/>
                    <a:pt x="4650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36247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949957" indent="-474979" lvl="1">
                <a:lnSpc>
                  <a:spcPts val="6159"/>
                </a:lnSpc>
                <a:buAutoNum type="arabicPeriod" startAt="1"/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Análise Inicial e Preparação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02368" y="4532520"/>
            <a:ext cx="7322061" cy="4725780"/>
          </a:xfrm>
          <a:custGeom>
            <a:avLst/>
            <a:gdLst/>
            <a:ahLst/>
            <a:cxnLst/>
            <a:rect r="r" b="b" t="t" l="l"/>
            <a:pathLst>
              <a:path h="4725780" w="7322061">
                <a:moveTo>
                  <a:pt x="0" y="0"/>
                </a:moveTo>
                <a:lnTo>
                  <a:pt x="7322061" y="0"/>
                </a:lnTo>
                <a:lnTo>
                  <a:pt x="7322061" y="4725780"/>
                </a:lnTo>
                <a:lnTo>
                  <a:pt x="0" y="47257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5158" y="3553539"/>
            <a:ext cx="8518593" cy="320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Avaliação de Sistemas Existentes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Revisar os sistemas de planejamento e controle de produção atualmente em uso.</a:t>
            </a:r>
          </a:p>
          <a:p>
            <a:pPr algn="just">
              <a:lnSpc>
                <a:spcPts val="3205"/>
              </a:lnSpc>
            </a:pPr>
          </a:p>
          <a:p>
            <a:pPr algn="just" marL="629108" indent="-314554" lvl="1">
              <a:lnSpc>
                <a:spcPts val="3205"/>
              </a:lnSpc>
              <a:buFont typeface="Arial"/>
              <a:buChar char="•"/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Identificar lacunas e áreas que precisam de melhorias.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8490749" cy="1361941"/>
            <a:chOff x="0" y="0"/>
            <a:chExt cx="2236247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247" cy="358700"/>
            </a:xfrm>
            <a:custGeom>
              <a:avLst/>
              <a:gdLst/>
              <a:ahLst/>
              <a:cxnLst/>
              <a:rect r="r" b="b" t="t" l="l"/>
              <a:pathLst>
                <a:path h="358700" w="2236247">
                  <a:moveTo>
                    <a:pt x="46502" y="0"/>
                  </a:moveTo>
                  <a:lnTo>
                    <a:pt x="2189745" y="0"/>
                  </a:lnTo>
                  <a:cubicBezTo>
                    <a:pt x="2215427" y="0"/>
                    <a:pt x="2236247" y="20820"/>
                    <a:pt x="2236247" y="46502"/>
                  </a:cubicBezTo>
                  <a:lnTo>
                    <a:pt x="2236247" y="312198"/>
                  </a:lnTo>
                  <a:cubicBezTo>
                    <a:pt x="2236247" y="324531"/>
                    <a:pt x="2231348" y="336359"/>
                    <a:pt x="2222627" y="345080"/>
                  </a:cubicBezTo>
                  <a:cubicBezTo>
                    <a:pt x="2213906" y="353801"/>
                    <a:pt x="2202078" y="358700"/>
                    <a:pt x="2189745" y="358700"/>
                  </a:cubicBezTo>
                  <a:lnTo>
                    <a:pt x="46502" y="358700"/>
                  </a:lnTo>
                  <a:cubicBezTo>
                    <a:pt x="20820" y="358700"/>
                    <a:pt x="0" y="337881"/>
                    <a:pt x="0" y="312198"/>
                  </a:cubicBezTo>
                  <a:lnTo>
                    <a:pt x="0" y="46502"/>
                  </a:lnTo>
                  <a:cubicBezTo>
                    <a:pt x="0" y="20820"/>
                    <a:pt x="20820" y="0"/>
                    <a:pt x="46502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36247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949957" indent="-474979" lvl="1">
                <a:lnSpc>
                  <a:spcPts val="6159"/>
                </a:lnSpc>
                <a:buAutoNum type="arabicPeriod" startAt="1"/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Análise Inicial e Preparação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85097" y="3251598"/>
            <a:ext cx="6174203" cy="6220859"/>
          </a:xfrm>
          <a:custGeom>
            <a:avLst/>
            <a:gdLst/>
            <a:ahLst/>
            <a:cxnLst/>
            <a:rect r="r" b="b" t="t" l="l"/>
            <a:pathLst>
              <a:path h="6220859" w="6174203">
                <a:moveTo>
                  <a:pt x="0" y="0"/>
                </a:moveTo>
                <a:lnTo>
                  <a:pt x="6174203" y="0"/>
                </a:lnTo>
                <a:lnTo>
                  <a:pt x="6174203" y="6220860"/>
                </a:lnTo>
                <a:lnTo>
                  <a:pt x="0" y="62208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5158" y="3553539"/>
            <a:ext cx="8518593" cy="280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 Bold"/>
              </a:rPr>
              <a:t>Definição de Objetivos</a:t>
            </a:r>
          </a:p>
          <a:p>
            <a:pPr algn="just">
              <a:lnSpc>
                <a:spcPts val="3205"/>
              </a:lnSpc>
            </a:pPr>
          </a:p>
          <a:p>
            <a:pPr algn="just">
              <a:lnSpc>
                <a:spcPts val="3205"/>
              </a:lnSpc>
            </a:pPr>
            <a:r>
              <a:rPr lang="en-US" sz="2913" spc="-84">
                <a:solidFill>
                  <a:srgbClr val="000000"/>
                </a:solidFill>
                <a:latin typeface="Fahkwang"/>
              </a:rPr>
              <a:t>Estabelecer objetivos claros para a implementação do MRP II, como melhorar a eficiência de produção, reduzir estoques, aumentar a precisão de previsão etc.</a:t>
            </a:r>
          </a:p>
          <a:p>
            <a:pPr algn="just">
              <a:lnSpc>
                <a:spcPts val="320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DAGHftwtS0s</dc:identifier>
  <dcterms:modified xsi:type="dcterms:W3CDTF">2011-08-01T06:04:30Z</dcterms:modified>
  <cp:revision>1</cp:revision>
  <dc:title>Sprint 4 - 4° Semestre</dc:title>
</cp:coreProperties>
</file>